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7"/>
  </p:notesMasterIdLst>
  <p:handoutMasterIdLst>
    <p:handoutMasterId r:id="rId8"/>
  </p:handoutMasterIdLst>
  <p:sldIdLst>
    <p:sldId id="258" r:id="rId2"/>
    <p:sldId id="259" r:id="rId3"/>
    <p:sldId id="261" r:id="rId4"/>
    <p:sldId id="262" r:id="rId5"/>
    <p:sldId id="260" r:id="rId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10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FD4C6-0886-4E87-8D39-B695EFC313D9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C46272-3DC8-40DC-BC3B-411E6C4EA7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9153723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AB057-53FF-4909-B8EB-BCCCAE62D992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1405B9-5B95-4B7B-AF4A-AC605FEB143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838874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1405B9-5B95-4B7B-AF4A-AC605FEB143F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65529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1405B9-5B95-4B7B-AF4A-AC605FEB143F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65529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20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 dirty="0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9" name="流程圖: 程序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流程圖: 程序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CD5E10-50FD-4F9F-B0CB-E5A1C144B3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橢圓 7"/>
          <p:cNvSpPr/>
          <p:nvPr/>
        </p:nvSpPr>
        <p:spPr>
          <a:xfrm>
            <a:off x="0" y="0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4606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1187624" y="1447800"/>
            <a:ext cx="774606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7C61A97-10F4-4134-AB41-5FFEBCA0873B}" type="datetimeFigureOut">
              <a:rPr lang="zh-TW" altLang="en-US" smtClean="0"/>
              <a:pPr/>
              <a:t>2013/9/9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78E2CAA-9520-443A-8A08-E989911876C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9910" y="-54"/>
            <a:ext cx="68225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pic>
        <p:nvPicPr>
          <p:cNvPr id="13" name="圖片 12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4" y="215925"/>
            <a:ext cx="1101742" cy="7920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3261" y="188640"/>
            <a:ext cx="7746064" cy="11430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分層負責事項參考資料</a:t>
            </a:r>
            <a:endParaRPr lang="zh-TW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1331640" y="2420888"/>
            <a:ext cx="7342645" cy="109997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/>
            <a:r>
              <a:rPr lang="zh-TW" altLang="en-US" sz="2200" dirty="0" smtClean="0">
                <a:sym typeface="Wingdings"/>
              </a:rPr>
              <a:t> </a:t>
            </a:r>
            <a:r>
              <a:rPr lang="zh-TW" altLang="en-US" sz="2200" dirty="0">
                <a:sym typeface="Wingdings"/>
              </a:rPr>
              <a:t>臺中市政府</a:t>
            </a:r>
            <a:r>
              <a:rPr lang="zh-TW" altLang="en-US" sz="2200" dirty="0" smtClean="0">
                <a:sym typeface="Wingdings"/>
              </a:rPr>
              <a:t>○○局分層負責</a:t>
            </a:r>
            <a:r>
              <a:rPr lang="zh-TW" altLang="en-US" sz="2200" dirty="0">
                <a:sym typeface="Wingdings"/>
              </a:rPr>
              <a:t>明細</a:t>
            </a:r>
            <a:r>
              <a:rPr lang="zh-TW" altLang="en-US" sz="2200" dirty="0" smtClean="0">
                <a:sym typeface="Wingdings"/>
              </a:rPr>
              <a:t>表</a:t>
            </a:r>
            <a:endParaRPr lang="en-US" altLang="zh-TW" sz="2200" dirty="0" smtClean="0"/>
          </a:p>
          <a:p>
            <a:pPr marL="0" lvl="1"/>
            <a:r>
              <a:rPr lang="zh-TW" altLang="en-US" sz="2200" dirty="0" smtClean="0">
                <a:sym typeface="Wingdings"/>
              </a:rPr>
              <a:t> 臺中市各區公所分層負責明細表</a:t>
            </a:r>
            <a:endParaRPr lang="en-US" altLang="zh-TW" sz="2200" dirty="0"/>
          </a:p>
        </p:txBody>
      </p:sp>
      <p:sp>
        <p:nvSpPr>
          <p:cNvPr id="10" name="手繪多邊形 9"/>
          <p:cNvSpPr/>
          <p:nvPr/>
        </p:nvSpPr>
        <p:spPr>
          <a:xfrm>
            <a:off x="1331640" y="1484784"/>
            <a:ext cx="5792661" cy="691290"/>
          </a:xfrm>
          <a:custGeom>
            <a:avLst/>
            <a:gdLst>
              <a:gd name="connsiteX0" fmla="*/ 0 w 5599965"/>
              <a:gd name="connsiteY0" fmla="*/ 69129 h 691290"/>
              <a:gd name="connsiteX1" fmla="*/ 69129 w 5599965"/>
              <a:gd name="connsiteY1" fmla="*/ 0 h 691290"/>
              <a:gd name="connsiteX2" fmla="*/ 5530836 w 5599965"/>
              <a:gd name="connsiteY2" fmla="*/ 0 h 691290"/>
              <a:gd name="connsiteX3" fmla="*/ 5599965 w 5599965"/>
              <a:gd name="connsiteY3" fmla="*/ 69129 h 691290"/>
              <a:gd name="connsiteX4" fmla="*/ 5599965 w 5599965"/>
              <a:gd name="connsiteY4" fmla="*/ 622161 h 691290"/>
              <a:gd name="connsiteX5" fmla="*/ 5530836 w 5599965"/>
              <a:gd name="connsiteY5" fmla="*/ 691290 h 691290"/>
              <a:gd name="connsiteX6" fmla="*/ 69129 w 5599965"/>
              <a:gd name="connsiteY6" fmla="*/ 691290 h 691290"/>
              <a:gd name="connsiteX7" fmla="*/ 0 w 5599965"/>
              <a:gd name="connsiteY7" fmla="*/ 622161 h 691290"/>
              <a:gd name="connsiteX8" fmla="*/ 0 w 5599965"/>
              <a:gd name="connsiteY8" fmla="*/ 69129 h 691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99965" h="691290">
                <a:moveTo>
                  <a:pt x="0" y="69129"/>
                </a:moveTo>
                <a:cubicBezTo>
                  <a:pt x="0" y="30950"/>
                  <a:pt x="30950" y="0"/>
                  <a:pt x="69129" y="0"/>
                </a:cubicBezTo>
                <a:lnTo>
                  <a:pt x="5530836" y="0"/>
                </a:lnTo>
                <a:cubicBezTo>
                  <a:pt x="5569015" y="0"/>
                  <a:pt x="5599965" y="30950"/>
                  <a:pt x="5599965" y="69129"/>
                </a:cubicBezTo>
                <a:lnTo>
                  <a:pt x="5599965" y="622161"/>
                </a:lnTo>
                <a:cubicBezTo>
                  <a:pt x="5599965" y="660340"/>
                  <a:pt x="5569015" y="691290"/>
                  <a:pt x="5530836" y="691290"/>
                </a:cubicBezTo>
                <a:lnTo>
                  <a:pt x="69129" y="691290"/>
                </a:lnTo>
                <a:cubicBezTo>
                  <a:pt x="30950" y="691290"/>
                  <a:pt x="0" y="660340"/>
                  <a:pt x="0" y="622161"/>
                </a:cubicBezTo>
                <a:lnTo>
                  <a:pt x="0" y="6912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73587" tIns="55807" rIns="73587" bIns="55807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000" b="1" u="sng" kern="1200" dirty="0" smtClean="0"/>
              <a:t>現行規定</a:t>
            </a:r>
            <a:endParaRPr lang="en-US" altLang="zh-TW" sz="3000" b="1" u="sng" kern="1200" dirty="0" smtClean="0"/>
          </a:p>
        </p:txBody>
      </p:sp>
      <p:sp>
        <p:nvSpPr>
          <p:cNvPr id="16" name="手繪多邊形 15"/>
          <p:cNvSpPr/>
          <p:nvPr/>
        </p:nvSpPr>
        <p:spPr>
          <a:xfrm>
            <a:off x="2390487" y="4033854"/>
            <a:ext cx="6283797" cy="691290"/>
          </a:xfrm>
          <a:custGeom>
            <a:avLst/>
            <a:gdLst>
              <a:gd name="connsiteX0" fmla="*/ 0 w 5599965"/>
              <a:gd name="connsiteY0" fmla="*/ 69129 h 691290"/>
              <a:gd name="connsiteX1" fmla="*/ 69129 w 5599965"/>
              <a:gd name="connsiteY1" fmla="*/ 0 h 691290"/>
              <a:gd name="connsiteX2" fmla="*/ 5530836 w 5599965"/>
              <a:gd name="connsiteY2" fmla="*/ 0 h 691290"/>
              <a:gd name="connsiteX3" fmla="*/ 5599965 w 5599965"/>
              <a:gd name="connsiteY3" fmla="*/ 69129 h 691290"/>
              <a:gd name="connsiteX4" fmla="*/ 5599965 w 5599965"/>
              <a:gd name="connsiteY4" fmla="*/ 622161 h 691290"/>
              <a:gd name="connsiteX5" fmla="*/ 5530836 w 5599965"/>
              <a:gd name="connsiteY5" fmla="*/ 691290 h 691290"/>
              <a:gd name="connsiteX6" fmla="*/ 69129 w 5599965"/>
              <a:gd name="connsiteY6" fmla="*/ 691290 h 691290"/>
              <a:gd name="connsiteX7" fmla="*/ 0 w 5599965"/>
              <a:gd name="connsiteY7" fmla="*/ 622161 h 691290"/>
              <a:gd name="connsiteX8" fmla="*/ 0 w 5599965"/>
              <a:gd name="connsiteY8" fmla="*/ 69129 h 691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99965" h="691290">
                <a:moveTo>
                  <a:pt x="0" y="69129"/>
                </a:moveTo>
                <a:cubicBezTo>
                  <a:pt x="0" y="30950"/>
                  <a:pt x="30950" y="0"/>
                  <a:pt x="69129" y="0"/>
                </a:cubicBezTo>
                <a:lnTo>
                  <a:pt x="5530836" y="0"/>
                </a:lnTo>
                <a:cubicBezTo>
                  <a:pt x="5569015" y="0"/>
                  <a:pt x="5599965" y="30950"/>
                  <a:pt x="5599965" y="69129"/>
                </a:cubicBezTo>
                <a:lnTo>
                  <a:pt x="5599965" y="622161"/>
                </a:lnTo>
                <a:cubicBezTo>
                  <a:pt x="5599965" y="660340"/>
                  <a:pt x="5569015" y="691290"/>
                  <a:pt x="5530836" y="691290"/>
                </a:cubicBezTo>
                <a:lnTo>
                  <a:pt x="69129" y="691290"/>
                </a:lnTo>
                <a:cubicBezTo>
                  <a:pt x="30950" y="691290"/>
                  <a:pt x="0" y="660340"/>
                  <a:pt x="0" y="622161"/>
                </a:cubicBezTo>
                <a:lnTo>
                  <a:pt x="0" y="6912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73587" tIns="55807" rIns="73587" bIns="55807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u="sng" kern="1200" dirty="0" smtClean="0"/>
              <a:t>分層負責一般缺失情形</a:t>
            </a:r>
            <a:endParaRPr lang="en-US" altLang="zh-TW" sz="2800" b="1" u="sng" kern="1200" dirty="0" smtClean="0"/>
          </a:p>
        </p:txBody>
      </p:sp>
      <p:sp>
        <p:nvSpPr>
          <p:cNvPr id="17" name="矩形 16"/>
          <p:cNvSpPr/>
          <p:nvPr/>
        </p:nvSpPr>
        <p:spPr>
          <a:xfrm>
            <a:off x="1331640" y="5013176"/>
            <a:ext cx="7342645" cy="136815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/>
            <a:r>
              <a:rPr lang="zh-TW" altLang="en-US" sz="2000" dirty="0" smtClean="0">
                <a:sym typeface="Wingdings"/>
              </a:rPr>
              <a:t></a:t>
            </a:r>
            <a:r>
              <a:rPr lang="zh-TW" altLang="en-US" sz="2000" dirty="0" smtClean="0"/>
              <a:t>未依分層負責明細表規定辦理公文</a:t>
            </a:r>
            <a:r>
              <a:rPr lang="zh-TW" altLang="en-US" sz="2000" smtClean="0"/>
              <a:t>批核</a:t>
            </a:r>
            <a:endParaRPr lang="en-US" altLang="zh-TW" sz="2000" dirty="0" smtClean="0"/>
          </a:p>
          <a:p>
            <a:pPr marL="0" lvl="1"/>
            <a:r>
              <a:rPr lang="zh-TW" altLang="en-US" sz="2000" dirty="0" smtClean="0"/>
              <a:t>   </a:t>
            </a:r>
            <a:r>
              <a:rPr lang="en-US" altLang="zh-TW" sz="2000" dirty="0" smtClean="0"/>
              <a:t>(01)</a:t>
            </a:r>
            <a:r>
              <a:rPr lang="zh-TW" altLang="en-US" sz="2000" dirty="0" smtClean="0"/>
              <a:t>承辦人自行核定決行公文</a:t>
            </a:r>
            <a:endParaRPr lang="en-US" altLang="zh-TW" sz="2000" dirty="0" smtClean="0"/>
          </a:p>
          <a:p>
            <a:pPr marL="0" lvl="1"/>
            <a:r>
              <a:rPr lang="zh-TW" altLang="en-US" sz="2000" dirty="0" smtClean="0"/>
              <a:t>   </a:t>
            </a:r>
            <a:r>
              <a:rPr lang="en-US" altLang="zh-TW" sz="2000" dirty="0" smtClean="0"/>
              <a:t>(02)</a:t>
            </a:r>
            <a:r>
              <a:rPr lang="zh-TW" altLang="en-US" sz="2000" dirty="0" smtClean="0"/>
              <a:t>批核決行層次別錯誤</a:t>
            </a:r>
            <a:endParaRPr lang="en-US" altLang="zh-TW" sz="2000" dirty="0" smtClean="0"/>
          </a:p>
          <a:p>
            <a:pPr marL="0" lvl="1"/>
            <a:r>
              <a:rPr lang="zh-TW" altLang="en-US" sz="2000" dirty="0" smtClean="0"/>
              <a:t>   </a:t>
            </a:r>
            <a:r>
              <a:rPr lang="en-US" altLang="zh-TW" sz="2000" dirty="0" smtClean="0"/>
              <a:t>(03)</a:t>
            </a:r>
            <a:r>
              <a:rPr lang="zh-TW" altLang="en-US" sz="2000" dirty="0" smtClean="0"/>
              <a:t>所有公文均為一層決行</a:t>
            </a:r>
            <a:endParaRPr lang="en-US" altLang="zh-TW" sz="2000" dirty="0"/>
          </a:p>
        </p:txBody>
      </p:sp>
      <p:pic>
        <p:nvPicPr>
          <p:cNvPr id="1028" name="Picture 4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064" y="900569"/>
            <a:ext cx="1264221" cy="13763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yenhung1013\AppData\Local\Microsoft\Windows\Temporary Internet Files\Content.IE5\LXUPXKMI\MC9002321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344" y="3506515"/>
            <a:ext cx="1296144" cy="15066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Program Files\Microsoft Office\MEDIA\CAGCAT10\j0233018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190" y="5079520"/>
            <a:ext cx="1216215" cy="12354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5341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52" y="357166"/>
            <a:ext cx="7316886" cy="591574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04664"/>
            <a:ext cx="7776864" cy="6264696"/>
          </a:xfrm>
        </p:spPr>
      </p:pic>
    </p:spTree>
    <p:extLst>
      <p:ext uri="{BB962C8B-B14F-4D97-AF65-F5344CB8AC3E}">
        <p14:creationId xmlns="" xmlns:p14="http://schemas.microsoft.com/office/powerpoint/2010/main" val="2951036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4664"/>
            <a:ext cx="8064896" cy="6192688"/>
          </a:xfrm>
        </p:spPr>
      </p:pic>
    </p:spTree>
    <p:extLst>
      <p:ext uri="{BB962C8B-B14F-4D97-AF65-F5344CB8AC3E}">
        <p14:creationId xmlns="" xmlns:p14="http://schemas.microsoft.com/office/powerpoint/2010/main" val="2451312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3261" y="188640"/>
            <a:ext cx="7746064" cy="11430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職務代理事項參考資料</a:t>
            </a:r>
            <a:endParaRPr lang="zh-TW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1405819" y="2420888"/>
            <a:ext cx="7342645" cy="109997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/>
            <a:r>
              <a:rPr lang="zh-TW" altLang="en-US" sz="2000" dirty="0" smtClean="0">
                <a:sym typeface="Wingdings"/>
              </a:rPr>
              <a:t>銓敘部</a:t>
            </a:r>
            <a:r>
              <a:rPr lang="en-US" altLang="zh-TW" sz="2000" dirty="0" smtClean="0">
                <a:sym typeface="Wingdings"/>
              </a:rPr>
              <a:t>98</a:t>
            </a:r>
            <a:r>
              <a:rPr lang="zh-TW" altLang="en-US" sz="2000" dirty="0" smtClean="0">
                <a:sym typeface="Wingdings"/>
              </a:rPr>
              <a:t>年</a:t>
            </a:r>
            <a:r>
              <a:rPr lang="en-US" altLang="zh-TW" sz="2000" dirty="0" smtClean="0">
                <a:sym typeface="Wingdings"/>
              </a:rPr>
              <a:t>10</a:t>
            </a:r>
            <a:r>
              <a:rPr lang="zh-TW" altLang="en-US" sz="2000" dirty="0" smtClean="0">
                <a:sym typeface="Wingdings"/>
              </a:rPr>
              <a:t>月</a:t>
            </a:r>
            <a:r>
              <a:rPr lang="en-US" altLang="zh-TW" sz="2000" dirty="0" smtClean="0">
                <a:sym typeface="Wingdings"/>
              </a:rPr>
              <a:t>30</a:t>
            </a:r>
            <a:r>
              <a:rPr lang="zh-TW" altLang="en-US" sz="2000" dirty="0" smtClean="0">
                <a:sym typeface="Wingdings"/>
              </a:rPr>
              <a:t>日部銓三字第</a:t>
            </a:r>
            <a:r>
              <a:rPr lang="en-US" altLang="zh-TW" sz="2000" dirty="0" smtClean="0">
                <a:sym typeface="Wingdings"/>
              </a:rPr>
              <a:t>0983140761</a:t>
            </a:r>
            <a:r>
              <a:rPr lang="zh-TW" altLang="en-US" sz="2000" dirty="0" smtClean="0">
                <a:sym typeface="Wingdings"/>
              </a:rPr>
              <a:t>號函頒修訂各機關         職務代理應行注意事項</a:t>
            </a:r>
            <a:endParaRPr lang="en-US" altLang="zh-TW" sz="2000" dirty="0"/>
          </a:p>
        </p:txBody>
      </p:sp>
      <p:sp>
        <p:nvSpPr>
          <p:cNvPr id="10" name="手繪多邊形 9"/>
          <p:cNvSpPr/>
          <p:nvPr/>
        </p:nvSpPr>
        <p:spPr>
          <a:xfrm>
            <a:off x="2295152" y="1484784"/>
            <a:ext cx="4829149" cy="691290"/>
          </a:xfrm>
          <a:custGeom>
            <a:avLst/>
            <a:gdLst>
              <a:gd name="connsiteX0" fmla="*/ 0 w 5599965"/>
              <a:gd name="connsiteY0" fmla="*/ 69129 h 691290"/>
              <a:gd name="connsiteX1" fmla="*/ 69129 w 5599965"/>
              <a:gd name="connsiteY1" fmla="*/ 0 h 691290"/>
              <a:gd name="connsiteX2" fmla="*/ 5530836 w 5599965"/>
              <a:gd name="connsiteY2" fmla="*/ 0 h 691290"/>
              <a:gd name="connsiteX3" fmla="*/ 5599965 w 5599965"/>
              <a:gd name="connsiteY3" fmla="*/ 69129 h 691290"/>
              <a:gd name="connsiteX4" fmla="*/ 5599965 w 5599965"/>
              <a:gd name="connsiteY4" fmla="*/ 622161 h 691290"/>
              <a:gd name="connsiteX5" fmla="*/ 5530836 w 5599965"/>
              <a:gd name="connsiteY5" fmla="*/ 691290 h 691290"/>
              <a:gd name="connsiteX6" fmla="*/ 69129 w 5599965"/>
              <a:gd name="connsiteY6" fmla="*/ 691290 h 691290"/>
              <a:gd name="connsiteX7" fmla="*/ 0 w 5599965"/>
              <a:gd name="connsiteY7" fmla="*/ 622161 h 691290"/>
              <a:gd name="connsiteX8" fmla="*/ 0 w 5599965"/>
              <a:gd name="connsiteY8" fmla="*/ 69129 h 691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99965" h="691290">
                <a:moveTo>
                  <a:pt x="0" y="69129"/>
                </a:moveTo>
                <a:cubicBezTo>
                  <a:pt x="0" y="30950"/>
                  <a:pt x="30950" y="0"/>
                  <a:pt x="69129" y="0"/>
                </a:cubicBezTo>
                <a:lnTo>
                  <a:pt x="5530836" y="0"/>
                </a:lnTo>
                <a:cubicBezTo>
                  <a:pt x="5569015" y="0"/>
                  <a:pt x="5599965" y="30950"/>
                  <a:pt x="5599965" y="69129"/>
                </a:cubicBezTo>
                <a:lnTo>
                  <a:pt x="5599965" y="622161"/>
                </a:lnTo>
                <a:cubicBezTo>
                  <a:pt x="5599965" y="660340"/>
                  <a:pt x="5569015" y="691290"/>
                  <a:pt x="5530836" y="691290"/>
                </a:cubicBezTo>
                <a:lnTo>
                  <a:pt x="69129" y="691290"/>
                </a:lnTo>
                <a:cubicBezTo>
                  <a:pt x="30950" y="691290"/>
                  <a:pt x="0" y="660340"/>
                  <a:pt x="0" y="622161"/>
                </a:cubicBezTo>
                <a:lnTo>
                  <a:pt x="0" y="6912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73587" tIns="55807" rIns="73587" bIns="55807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000" b="1" u="sng" kern="1200" dirty="0" smtClean="0"/>
              <a:t>現行法令規定</a:t>
            </a:r>
            <a:endParaRPr lang="en-US" altLang="zh-TW" sz="3000" b="1" u="sng" kern="1200" dirty="0" smtClean="0"/>
          </a:p>
        </p:txBody>
      </p:sp>
      <p:sp>
        <p:nvSpPr>
          <p:cNvPr id="16" name="手繪多邊形 15"/>
          <p:cNvSpPr/>
          <p:nvPr/>
        </p:nvSpPr>
        <p:spPr>
          <a:xfrm>
            <a:off x="2390488" y="4033854"/>
            <a:ext cx="4773800" cy="691290"/>
          </a:xfrm>
          <a:custGeom>
            <a:avLst/>
            <a:gdLst>
              <a:gd name="connsiteX0" fmla="*/ 0 w 5599965"/>
              <a:gd name="connsiteY0" fmla="*/ 69129 h 691290"/>
              <a:gd name="connsiteX1" fmla="*/ 69129 w 5599965"/>
              <a:gd name="connsiteY1" fmla="*/ 0 h 691290"/>
              <a:gd name="connsiteX2" fmla="*/ 5530836 w 5599965"/>
              <a:gd name="connsiteY2" fmla="*/ 0 h 691290"/>
              <a:gd name="connsiteX3" fmla="*/ 5599965 w 5599965"/>
              <a:gd name="connsiteY3" fmla="*/ 69129 h 691290"/>
              <a:gd name="connsiteX4" fmla="*/ 5599965 w 5599965"/>
              <a:gd name="connsiteY4" fmla="*/ 622161 h 691290"/>
              <a:gd name="connsiteX5" fmla="*/ 5530836 w 5599965"/>
              <a:gd name="connsiteY5" fmla="*/ 691290 h 691290"/>
              <a:gd name="connsiteX6" fmla="*/ 69129 w 5599965"/>
              <a:gd name="connsiteY6" fmla="*/ 691290 h 691290"/>
              <a:gd name="connsiteX7" fmla="*/ 0 w 5599965"/>
              <a:gd name="connsiteY7" fmla="*/ 622161 h 691290"/>
              <a:gd name="connsiteX8" fmla="*/ 0 w 5599965"/>
              <a:gd name="connsiteY8" fmla="*/ 69129 h 691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99965" h="691290">
                <a:moveTo>
                  <a:pt x="0" y="69129"/>
                </a:moveTo>
                <a:cubicBezTo>
                  <a:pt x="0" y="30950"/>
                  <a:pt x="30950" y="0"/>
                  <a:pt x="69129" y="0"/>
                </a:cubicBezTo>
                <a:lnTo>
                  <a:pt x="5530836" y="0"/>
                </a:lnTo>
                <a:cubicBezTo>
                  <a:pt x="5569015" y="0"/>
                  <a:pt x="5599965" y="30950"/>
                  <a:pt x="5599965" y="69129"/>
                </a:cubicBezTo>
                <a:lnTo>
                  <a:pt x="5599965" y="622161"/>
                </a:lnTo>
                <a:cubicBezTo>
                  <a:pt x="5599965" y="660340"/>
                  <a:pt x="5569015" y="691290"/>
                  <a:pt x="5530836" y="691290"/>
                </a:cubicBezTo>
                <a:lnTo>
                  <a:pt x="69129" y="691290"/>
                </a:lnTo>
                <a:cubicBezTo>
                  <a:pt x="30950" y="691290"/>
                  <a:pt x="0" y="660340"/>
                  <a:pt x="0" y="622161"/>
                </a:cubicBezTo>
                <a:lnTo>
                  <a:pt x="0" y="69129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73587" tIns="55807" rIns="73587" bIns="55807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u="sng" kern="1200" dirty="0" smtClean="0"/>
              <a:t>常見職務代理一般缺失</a:t>
            </a:r>
            <a:endParaRPr lang="en-US" altLang="zh-TW" sz="2800" b="1" u="sng" kern="1200" dirty="0" smtClean="0"/>
          </a:p>
        </p:txBody>
      </p:sp>
      <p:sp>
        <p:nvSpPr>
          <p:cNvPr id="17" name="矩形 16"/>
          <p:cNvSpPr/>
          <p:nvPr/>
        </p:nvSpPr>
        <p:spPr>
          <a:xfrm>
            <a:off x="1434685" y="5013176"/>
            <a:ext cx="7342645" cy="109997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/>
            <a:r>
              <a:rPr lang="zh-TW" altLang="en-US" sz="2000" dirty="0" smtClean="0">
                <a:sym typeface="Wingdings"/>
              </a:rPr>
              <a:t>職務代理名冊建置未完備</a:t>
            </a:r>
            <a:r>
              <a:rPr lang="zh-TW" altLang="en-US" sz="2000" dirty="0" smtClean="0"/>
              <a:t>，人員異動時未適時更新調整</a:t>
            </a:r>
            <a:endParaRPr lang="en-US" altLang="zh-TW" sz="2000" dirty="0" smtClean="0"/>
          </a:p>
          <a:p>
            <a:pPr marL="0" lvl="1"/>
            <a:r>
              <a:rPr lang="zh-TW" altLang="en-US" sz="2000" dirty="0" smtClean="0">
                <a:sym typeface="Wingdings"/>
              </a:rPr>
              <a:t>未依據職務代理規定</a:t>
            </a:r>
            <a:r>
              <a:rPr lang="zh-TW" altLang="en-US" sz="2000" dirty="0" smtClean="0"/>
              <a:t>，依序執行職務代理</a:t>
            </a:r>
            <a:endParaRPr lang="en-US" altLang="zh-TW" sz="2000" dirty="0" smtClean="0"/>
          </a:p>
          <a:p>
            <a:pPr marL="0" lvl="1"/>
            <a:r>
              <a:rPr lang="zh-TW" altLang="en-US" sz="2000" dirty="0" smtClean="0">
                <a:sym typeface="Wingdings"/>
              </a:rPr>
              <a:t>代</a:t>
            </a:r>
            <a:r>
              <a:rPr lang="zh-TW" altLang="en-US" sz="2000" dirty="0">
                <a:sym typeface="Wingdings"/>
              </a:rPr>
              <a:t>而不理</a:t>
            </a:r>
            <a:r>
              <a:rPr lang="zh-TW" altLang="en-US" sz="2000" dirty="0" smtClean="0">
                <a:sym typeface="Wingdings"/>
              </a:rPr>
              <a:t>，理而不實</a:t>
            </a:r>
            <a:r>
              <a:rPr lang="zh-TW" altLang="en-US" sz="2000" dirty="0" smtClean="0"/>
              <a:t>，造成公文逾期，影響民眾權益</a:t>
            </a:r>
            <a:endParaRPr lang="en-US" altLang="zh-TW" sz="2000" dirty="0"/>
          </a:p>
        </p:txBody>
      </p:sp>
      <p:pic>
        <p:nvPicPr>
          <p:cNvPr id="1028" name="Picture 4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065" y="900569"/>
            <a:ext cx="1338399" cy="13763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186" y="3626169"/>
            <a:ext cx="1552155" cy="1387008"/>
          </a:xfrm>
          <a:prstGeom prst="rect">
            <a:avLst/>
          </a:prstGeom>
        </p:spPr>
      </p:pic>
      <p:pic>
        <p:nvPicPr>
          <p:cNvPr id="1026" name="Picture 2" descr="C:\Users\yenhung1013\AppData\Local\Microsoft\Windows\Temporary Internet Files\Content.IE5\LXUPXKMI\MC90023213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152" y="3626169"/>
            <a:ext cx="1200808" cy="1315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0480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648</TotalTime>
  <Words>161</Words>
  <Application>Microsoft Office PowerPoint</Application>
  <PresentationFormat>如螢幕大小 (4:3)</PresentationFormat>
  <Paragraphs>18</Paragraphs>
  <Slides>5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夏至</vt:lpstr>
      <vt:lpstr>分層負責事項參考資料</vt:lpstr>
      <vt:lpstr>投影片 2</vt:lpstr>
      <vt:lpstr>投影片 3</vt:lpstr>
      <vt:lpstr>投影片 4</vt:lpstr>
      <vt:lpstr>職務代理事項參考資料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mccheng</cp:lastModifiedBy>
  <cp:revision>47</cp:revision>
  <cp:lastPrinted>2013-08-28T05:25:13Z</cp:lastPrinted>
  <dcterms:created xsi:type="dcterms:W3CDTF">2013-07-31T07:01:29Z</dcterms:created>
  <dcterms:modified xsi:type="dcterms:W3CDTF">2013-09-09T00:41:24Z</dcterms:modified>
</cp:coreProperties>
</file>